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275" r:id="rId4"/>
    <p:sldId id="259" r:id="rId5"/>
    <p:sldId id="260" r:id="rId6"/>
    <p:sldId id="269" r:id="rId7"/>
    <p:sldId id="276" r:id="rId8"/>
    <p:sldId id="261" r:id="rId9"/>
    <p:sldId id="264" r:id="rId1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сиф Алиев" initials="А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86" autoAdjust="0"/>
  </p:normalViewPr>
  <p:slideViewPr>
    <p:cSldViewPr snapToGrid="0">
      <p:cViewPr>
        <p:scale>
          <a:sx n="87" d="100"/>
          <a:sy n="87" d="100"/>
        </p:scale>
        <p:origin x="192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3FEDA-2A84-4E82-83D5-7141E4AC1B8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ABDF5-CC54-407A-8B37-0139A965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5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F0FAF5-7FE4-4286-83E6-8A70A3C44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E7204D-24AA-4977-ADB4-4853F85B5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F521A5-C630-4828-8359-4EBA0B19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D973E2-84A4-420A-A727-F8591C36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9D570D-ACBA-413E-99C2-5C4DF51B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4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364CA-6A71-4915-8733-C4C991ED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1159F7-5BAB-4AF7-9D2E-139AA2FE8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23B865-D81F-4758-AC60-823030AD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39D0BD-3686-425B-A624-5C07DAF5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FC482A-E4FB-4B7C-8D2A-980AD8B5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8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2441DD5-51EE-4E4D-B00F-1502534CE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420ADE-4006-4942-9F33-9F8E699C6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E92D3A-72A5-4917-B697-5D7194C2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822C4E-F76E-4629-B664-A1B93F61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9B050F-D853-462F-AB1E-3446B987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3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3C21F-1BED-4C44-87FD-854B1F1C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427F46-279F-44C6-8B6A-FA571C3F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72AF11-3630-4F7E-9E97-D4D886E8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AB4917-0737-4E9F-981A-C72270D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E1B2D8-2448-4D17-8CA2-DABACCD2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5B4A3-0118-47EE-BF20-5FD213E2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F32F1A-9495-41CE-8272-9C043FE53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626D81-7A41-4029-B256-23CF35E3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A6BC9F-5FEC-4D5B-9201-3BBDD0E4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7B9DC0-D688-4B14-B972-6298FA72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7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6799AB-4ED0-4000-BD7E-682F9B82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8EBCC1-7BBB-4D04-82B0-78C4AC9A7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ED517B-5A53-49A0-AEA8-B8F6E7EC9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438906-86AE-4EA5-9E9A-3E5B2FB8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D7CE1E-7ED4-4A7E-96AA-3821E542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CD1B5B-73B0-4544-9BE4-2A8F2B47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9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BF4577-73DB-4438-92C4-6130E70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6F5F11-6A70-4C05-9C04-DB2AA2403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D3B899-068C-4A3E-B338-27E31D4D6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2F89438-9B80-4CF7-84D0-2F1FE3C3D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0A2E4D-1ADC-484F-B83B-E85D288C0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AF083EA-7429-4814-8D44-555375A3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C624BFD-11F3-4B60-9F80-5454262E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A3B4486-45E8-4F7B-BA0D-C07BB5C2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1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21DBBF-3BF9-400A-AA89-74AF1EB6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E66481-92B3-452E-BAEC-59D10586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6DF72-73A7-4A9B-97A8-2A176A8B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B137A96-1222-4494-98E8-126C8C91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6C865A1-2E69-496B-BB0F-08B00714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D89AF6-BC0C-4DE3-83A2-C00ECD69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B5679B-2A6F-4A8E-A7CA-9C32882B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3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81B633-1A0E-42D0-8B32-B176BC06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5D5DC5-3D46-4945-947B-B2BE2CF0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2105CB-8DFC-495F-AC3C-B3AFC1A75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85B3E9-213A-44F2-85D3-79E6FDFB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B64DE3-117F-4049-98AB-4A5C931B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021363-8726-4088-87AF-7878E825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4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8493C0-F39C-44E0-B2F0-F274AF8C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B6DD14D-DBB3-4FBF-80B9-B2900C655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C80ECB-6B27-4B0C-8596-23D7CA720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EE5080-7A3D-4DE3-A5EF-CB5A8EFF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CF3631-FF50-4DD2-9B65-DD28A7A9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205B84-7634-4C6B-BDDB-6D7CACF1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1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EBFDC-334B-4AF6-AAA5-120DC84E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35842F-1925-47DC-A52F-54147B68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90EB4C-E549-4FC7-BA48-B693BFEA6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4CC9-FC4A-4ED0-B0D4-6FCC1CDF3614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588CE0-04D2-400B-91F0-F64BA5B31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706374-0D0A-4B82-BC10-B9FA80636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C584-9365-4837-A91D-6AE2D421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xmlns="" id="{3A1BD7FF-9A03-433C-8B03-3BFDF500CFCF}"/>
              </a:ext>
            </a:extLst>
          </p:cNvPr>
          <p:cNvSpPr txBox="1">
            <a:spLocks/>
          </p:cNvSpPr>
          <p:nvPr/>
        </p:nvSpPr>
        <p:spPr>
          <a:xfrm>
            <a:off x="494122" y="1861916"/>
            <a:ext cx="8660251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97A2590-5B0E-424C-97D5-EE26303879E2}"/>
              </a:ext>
            </a:extLst>
          </p:cNvPr>
          <p:cNvSpPr/>
          <p:nvPr/>
        </p:nvSpPr>
        <p:spPr>
          <a:xfrm>
            <a:off x="268671" y="1996384"/>
            <a:ext cx="696345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Перейти на РПГУ МО по ссылке: </a:t>
            </a:r>
            <a:r>
              <a:rPr lang="en-US" dirty="0">
                <a:solidFill>
                  <a:schemeClr val="bg1"/>
                </a:solidFill>
              </a:rPr>
              <a:t>https://uslugi.mosreg.ru/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В строке поиска ввести: «</a:t>
            </a:r>
            <a:r>
              <a:rPr lang="ru-RU" dirty="0">
                <a:solidFill>
                  <a:schemeClr val="bg1"/>
                </a:solidFill>
              </a:rPr>
              <a:t>Комплексный сервис для бизнеса в рамках контрольно-надзорной деятельности» (рис. 1)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После того как открылась новая страница, нажать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кнопку «получить услугу» (рис. 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06FB4B-FB4B-433F-A65B-092C91EED9C1}"/>
              </a:ext>
            </a:extLst>
          </p:cNvPr>
          <p:cNvSpPr txBox="1"/>
          <p:nvPr/>
        </p:nvSpPr>
        <p:spPr>
          <a:xfrm>
            <a:off x="10738928" y="3989879"/>
            <a:ext cx="633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рис.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F9648BC-774C-4705-924C-3D080862794B}"/>
              </a:ext>
            </a:extLst>
          </p:cNvPr>
          <p:cNvSpPr txBox="1"/>
          <p:nvPr/>
        </p:nvSpPr>
        <p:spPr>
          <a:xfrm>
            <a:off x="10738928" y="6500051"/>
            <a:ext cx="564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рис. 2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25C7762-414C-4D46-A87A-AECEED415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885" y="1343184"/>
            <a:ext cx="3960654" cy="26357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5587FFE-4A2E-4262-A01F-9BEF303B7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988" y="4497711"/>
            <a:ext cx="3948551" cy="2002340"/>
          </a:xfrm>
          <a:prstGeom prst="rect">
            <a:avLst/>
          </a:prstGeom>
        </p:spPr>
      </p:pic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xmlns="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7674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26687F0-AD32-4C46-A3DA-354B8291C795}"/>
              </a:ext>
            </a:extLst>
          </p:cNvPr>
          <p:cNvSpPr/>
          <p:nvPr/>
        </p:nvSpPr>
        <p:spPr>
          <a:xfrm>
            <a:off x="268671" y="1663053"/>
            <a:ext cx="670877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4. При выборе услуги появится перечень документов с подробной информацией по части интересующей Вас услуги.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Для начала нужно выбрать необходимые параметры (рис. 1)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5. В пункте 1 потребуется выбрать цель вашего обращения из списка услуг 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6. В пункте 3 необходимо  выбирать категорию заявителя: индивидуальные предприниматели, юридические лица или физические лица.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7. В пункте 4 необходимо указать кто подает заявление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(заявитель или представитель).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8. Далее нажать на кнопку «заполнить форму».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1B7AE0-9210-4CAB-B7CB-C7673E0EDE47}"/>
              </a:ext>
            </a:extLst>
          </p:cNvPr>
          <p:cNvSpPr txBox="1"/>
          <p:nvPr/>
        </p:nvSpPr>
        <p:spPr>
          <a:xfrm>
            <a:off x="11273849" y="6061868"/>
            <a:ext cx="649480" cy="25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8" dirty="0">
                <a:solidFill>
                  <a:schemeClr val="bg1"/>
                </a:solidFill>
              </a:rPr>
              <a:t>рис. 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01AA7A-0153-4787-9532-A15889DD6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684" y="1602163"/>
            <a:ext cx="4500195" cy="445970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xmlns="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3594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1B7AE0-9210-4CAB-B7CB-C7673E0EDE47}"/>
              </a:ext>
            </a:extLst>
          </p:cNvPr>
          <p:cNvSpPr txBox="1"/>
          <p:nvPr/>
        </p:nvSpPr>
        <p:spPr>
          <a:xfrm>
            <a:off x="11273849" y="6061868"/>
            <a:ext cx="649480" cy="25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8" dirty="0">
                <a:solidFill>
                  <a:schemeClr val="bg1"/>
                </a:solidFill>
              </a:rPr>
              <a:t>рис. 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xmlns="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pic>
        <p:nvPicPr>
          <p:cNvPr id="1026" name="Picture 2" descr="Z:\Обмен\Новикова О.Ю\КНД. Работа в РПГУ\Новая папка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53" y="919775"/>
            <a:ext cx="10270437" cy="57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8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907769D-773A-4FB1-81E9-73C67D39ADC5}"/>
              </a:ext>
            </a:extLst>
          </p:cNvPr>
          <p:cNvSpPr/>
          <p:nvPr/>
        </p:nvSpPr>
        <p:spPr>
          <a:xfrm>
            <a:off x="585906" y="2690336"/>
            <a:ext cx="6708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9. На вкладке «Согласие» подтвердите согласие, нажав </a:t>
            </a:r>
          </a:p>
          <a:p>
            <a:r>
              <a:rPr lang="ru-RU" dirty="0">
                <a:solidFill>
                  <a:schemeClr val="bg1"/>
                </a:solidFill>
              </a:rPr>
              <a:t>кнопку «Далее» (рис.1)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10. На вкладке «Представитель» выбрать «Да» (при необходимости) или «Нет» и нажать кнопку «Далее» (рис.2)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D12598-7CBB-456B-978B-27F68C5B582E}"/>
              </a:ext>
            </a:extLst>
          </p:cNvPr>
          <p:cNvSpPr txBox="1"/>
          <p:nvPr/>
        </p:nvSpPr>
        <p:spPr>
          <a:xfrm>
            <a:off x="10866904" y="3692309"/>
            <a:ext cx="633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рис.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1EA789-BA23-4C30-83CB-B6C41BDFCBA9}"/>
              </a:ext>
            </a:extLst>
          </p:cNvPr>
          <p:cNvSpPr txBox="1"/>
          <p:nvPr/>
        </p:nvSpPr>
        <p:spPr>
          <a:xfrm>
            <a:off x="10901779" y="6478743"/>
            <a:ext cx="564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рис. 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24ABA7-CD92-47D6-A64E-522B4798F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83" y="1123528"/>
            <a:ext cx="3960000" cy="23863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141F8D-A744-462B-9F2A-DF2275F99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684" y="3941487"/>
            <a:ext cx="3960000" cy="239332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xmlns="" id="{92B6DC68-527B-412F-B34F-AF0B81ACC127}"/>
              </a:ext>
            </a:extLst>
          </p:cNvPr>
          <p:cNvSpPr/>
          <p:nvPr/>
        </p:nvSpPr>
        <p:spPr>
          <a:xfrm>
            <a:off x="11771790" y="6588040"/>
            <a:ext cx="320859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8287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B6EF1E-798D-4098-A8EC-FD798DACF7A3}"/>
              </a:ext>
            </a:extLst>
          </p:cNvPr>
          <p:cNvSpPr/>
          <p:nvPr/>
        </p:nvSpPr>
        <p:spPr>
          <a:xfrm>
            <a:off x="451948" y="3077417"/>
            <a:ext cx="56440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11. На вкладке «Заявитель» заполнить обязательные поля и нажать кнопку «Далее»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8AA6A99-841C-4996-B5CD-F3B656CB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230" y="1159994"/>
            <a:ext cx="3994727" cy="542804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9" name="Прямоугольник: скругленные углы 6">
            <a:extLst>
              <a:ext uri="{FF2B5EF4-FFF2-40B4-BE49-F238E27FC236}">
                <a16:creationId xmlns:a16="http://schemas.microsoft.com/office/drawing/2014/main" xmlns="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5428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B6EF1E-798D-4098-A8EC-FD798DACF7A3}"/>
              </a:ext>
            </a:extLst>
          </p:cNvPr>
          <p:cNvSpPr/>
          <p:nvPr/>
        </p:nvSpPr>
        <p:spPr>
          <a:xfrm>
            <a:off x="336121" y="1706515"/>
            <a:ext cx="56440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12.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вкладке «Заявление» заполнить информацию о </a:t>
            </a:r>
            <a:r>
              <a:rPr lang="ru-RU" dirty="0" err="1">
                <a:solidFill>
                  <a:schemeClr val="bg1"/>
                </a:solidFill>
              </a:rPr>
              <a:t>подуслуге</a:t>
            </a:r>
            <a:r>
              <a:rPr lang="ru-RU" dirty="0">
                <a:solidFill>
                  <a:schemeClr val="bg1"/>
                </a:solidFill>
              </a:rPr>
              <a:t>, обязательные поля и нажать кнопку «Далее»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Консультирование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Профилактический визит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Самообследование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Документооборот</a:t>
            </a:r>
          </a:p>
          <a:p>
            <a:r>
              <a:rPr lang="ru-RU" dirty="0">
                <a:solidFill>
                  <a:schemeClr val="bg1"/>
                </a:solidFill>
              </a:rPr>
              <a:t>На вкладке «Заявление» в поле «Цель обращения» выбрать «Документооборот».</a:t>
            </a:r>
          </a:p>
          <a:p>
            <a:r>
              <a:rPr lang="ru-RU" dirty="0">
                <a:solidFill>
                  <a:schemeClr val="bg1"/>
                </a:solidFill>
              </a:rPr>
              <a:t>В поле «</a:t>
            </a:r>
            <a:r>
              <a:rPr lang="ru-RU" dirty="0" err="1">
                <a:solidFill>
                  <a:schemeClr val="bg1"/>
                </a:solidFill>
              </a:rPr>
              <a:t>Подуслуга</a:t>
            </a:r>
            <a:r>
              <a:rPr lang="ru-RU" dirty="0">
                <a:solidFill>
                  <a:schemeClr val="bg1"/>
                </a:solidFill>
              </a:rPr>
              <a:t>» выбрать необходимый документ из списка, заполнить обязательные поля и нажать кнопку «Далее»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81CA63-5A54-4610-9AFF-9EBD33FD8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29" y="1012347"/>
            <a:ext cx="4054212" cy="26443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04E108B-439F-48AA-BB0F-9A21634DC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29" y="4032305"/>
            <a:ext cx="4054212" cy="26443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0AD157-B784-4E13-8267-79C4EF22FB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36" t="53029" r="4987" b="12677"/>
          <a:stretch/>
        </p:blipFill>
        <p:spPr>
          <a:xfrm>
            <a:off x="10010274" y="2683356"/>
            <a:ext cx="1520066" cy="149730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xmlns="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563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B6EF1E-798D-4098-A8EC-FD798DACF7A3}"/>
              </a:ext>
            </a:extLst>
          </p:cNvPr>
          <p:cNvSpPr/>
          <p:nvPr/>
        </p:nvSpPr>
        <p:spPr>
          <a:xfrm>
            <a:off x="320096" y="1751164"/>
            <a:ext cx="3086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12.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Консультирование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xmlns="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06377"/>
            <a:ext cx="6585858" cy="56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76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FF92678-0702-4F6E-AAD2-E1FD854A5EE2}"/>
              </a:ext>
            </a:extLst>
          </p:cNvPr>
          <p:cNvSpPr/>
          <p:nvPr/>
        </p:nvSpPr>
        <p:spPr>
          <a:xfrm>
            <a:off x="318051" y="2015172"/>
            <a:ext cx="6708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13. На вкладке «Документы» прикрепить необходимые документы к заявлению и нажать кнопку «Далее»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21231A-95C7-4583-8A22-0F64FE0D07CF}"/>
              </a:ext>
            </a:extLst>
          </p:cNvPr>
          <p:cNvSpPr/>
          <p:nvPr/>
        </p:nvSpPr>
        <p:spPr>
          <a:xfrm>
            <a:off x="6661485" y="5194238"/>
            <a:ext cx="5314123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Документы, удостоверяющие личность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Доверенность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366CB1-F817-4178-B599-57A6670FC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485" y="892247"/>
            <a:ext cx="4716378" cy="392554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xmlns="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5" y="2797629"/>
            <a:ext cx="6321090" cy="406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94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8C601A-11F3-4A3B-A117-333348E4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875" y="106826"/>
            <a:ext cx="1061553" cy="141717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FF92678-0702-4F6E-AAD2-E1FD854A5EE2}"/>
              </a:ext>
            </a:extLst>
          </p:cNvPr>
          <p:cNvSpPr/>
          <p:nvPr/>
        </p:nvSpPr>
        <p:spPr>
          <a:xfrm>
            <a:off x="496606" y="2632131"/>
            <a:ext cx="5469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14. На вкладке «</a:t>
            </a:r>
            <a:r>
              <a:rPr lang="ru-RU" dirty="0" err="1">
                <a:solidFill>
                  <a:schemeClr val="bg1"/>
                </a:solidFill>
              </a:rPr>
              <a:t>Предпросмотр</a:t>
            </a:r>
            <a:r>
              <a:rPr lang="ru-RU" dirty="0">
                <a:solidFill>
                  <a:schemeClr val="bg1"/>
                </a:solidFill>
              </a:rPr>
              <a:t>» проверить данные по заявлению  и нажать кнопку «Отправить»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7411ED-201A-4C3E-B0ED-52F7B5B76532}"/>
              </a:ext>
            </a:extLst>
          </p:cNvPr>
          <p:cNvSpPr txBox="1"/>
          <p:nvPr/>
        </p:nvSpPr>
        <p:spPr>
          <a:xfrm>
            <a:off x="496606" y="4545652"/>
            <a:ext cx="487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12351"/>
                </a:solidFill>
              </a:rPr>
              <a:t>ЗАЯВЛЕНИЕ СФОРМИРОВАНО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5A90956-69D5-4F6C-8BE9-F835728F1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65" y="1240601"/>
            <a:ext cx="3628940" cy="25918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C0A6DC-1C5C-4643-93E1-20A280A06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965" y="3832460"/>
            <a:ext cx="3628940" cy="259185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FF23F96-BA49-4659-A609-468D9E6518B4}"/>
              </a:ext>
            </a:extLst>
          </p:cNvPr>
          <p:cNvSpPr/>
          <p:nvPr/>
        </p:nvSpPr>
        <p:spPr>
          <a:xfrm>
            <a:off x="1334439" y="369838"/>
            <a:ext cx="9721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 ПОДАЧИ ЗАЯВЛЕНИЙ И ДОКУМЕНТОВ В НАДЗОРНЫЙ ОРГАН НА РПГУ</a:t>
            </a:r>
          </a:p>
        </p:txBody>
      </p:sp>
      <p:sp>
        <p:nvSpPr>
          <p:cNvPr id="12" name="Прямоугольник: скругленные углы 6">
            <a:extLst>
              <a:ext uri="{FF2B5EF4-FFF2-40B4-BE49-F238E27FC236}">
                <a16:creationId xmlns:a16="http://schemas.microsoft.com/office/drawing/2014/main" xmlns="" id="{92B6DC68-527B-412F-B34F-AF0B81ACC127}"/>
              </a:ext>
            </a:extLst>
          </p:cNvPr>
          <p:cNvSpPr/>
          <p:nvPr/>
        </p:nvSpPr>
        <p:spPr>
          <a:xfrm>
            <a:off x="11656382" y="6588040"/>
            <a:ext cx="436268" cy="2177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32159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414</Words>
  <Application>Microsoft Office PowerPoint</Application>
  <PresentationFormat>Произвольный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Асиф Алиев</dc:creator>
  <cp:lastModifiedBy>Салимова Евгения Андреевна</cp:lastModifiedBy>
  <cp:revision>53</cp:revision>
  <cp:lastPrinted>2024-04-24T06:30:21Z</cp:lastPrinted>
  <dcterms:created xsi:type="dcterms:W3CDTF">2022-05-11T08:42:15Z</dcterms:created>
  <dcterms:modified xsi:type="dcterms:W3CDTF">2024-04-24T06:30:56Z</dcterms:modified>
</cp:coreProperties>
</file>